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2" r:id="rId2"/>
    <p:sldId id="695" r:id="rId3"/>
    <p:sldId id="696" r:id="rId4"/>
    <p:sldId id="698" r:id="rId5"/>
  </p:sldIdLst>
  <p:sldSz cx="9144000" cy="6858000" type="screen4x3"/>
  <p:notesSz cx="6769100" cy="9906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sáková-dv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CC22D"/>
    <a:srgbClr val="004A93"/>
    <a:srgbClr val="0025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47" autoAdjust="0"/>
  </p:normalViewPr>
  <p:slideViewPr>
    <p:cSldViewPr>
      <p:cViewPr varScale="1">
        <p:scale>
          <a:sx n="88" d="100"/>
          <a:sy n="88" d="100"/>
        </p:scale>
        <p:origin x="1291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9135DC31-B84A-4B20-898E-0708E8DF29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1"/>
            <a:ext cx="2933862" cy="495699"/>
          </a:xfrm>
          <a:prstGeom prst="rect">
            <a:avLst/>
          </a:prstGeom>
        </p:spPr>
        <p:txBody>
          <a:bodyPr vert="horz" lIns="91098" tIns="45550" rIns="91098" bIns="4555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15AEE71-584B-4E08-96A5-1594D366FB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33643" y="1"/>
            <a:ext cx="2933861" cy="495699"/>
          </a:xfrm>
          <a:prstGeom prst="rect">
            <a:avLst/>
          </a:prstGeom>
        </p:spPr>
        <p:txBody>
          <a:bodyPr vert="horz" lIns="91098" tIns="45550" rIns="91098" bIns="4555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BEED2F7-F7FC-44D8-B805-889CB451159C}" type="datetimeFigureOut">
              <a:rPr lang="cs-CZ"/>
              <a:pPr>
                <a:defRPr/>
              </a:pPr>
              <a:t>15.09.2023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C448290-9148-446B-9B68-9DCE433077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9408708"/>
            <a:ext cx="2933862" cy="495698"/>
          </a:xfrm>
          <a:prstGeom prst="rect">
            <a:avLst/>
          </a:prstGeom>
        </p:spPr>
        <p:txBody>
          <a:bodyPr vert="horz" lIns="91098" tIns="45550" rIns="91098" bIns="4555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DF14250-182E-44EA-A8D2-0B8F3C384B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33643" y="9408708"/>
            <a:ext cx="2933861" cy="495698"/>
          </a:xfrm>
          <a:prstGeom prst="rect">
            <a:avLst/>
          </a:prstGeom>
        </p:spPr>
        <p:txBody>
          <a:bodyPr vert="horz" wrap="square" lIns="91098" tIns="45550" rIns="91098" bIns="455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DFD0CA8-EBC6-4DB8-BB51-593D0F75312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5679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2A907AA9-1D06-4697-B500-88FC4E1D9D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1"/>
            <a:ext cx="2933862" cy="495699"/>
          </a:xfrm>
          <a:prstGeom prst="rect">
            <a:avLst/>
          </a:prstGeom>
        </p:spPr>
        <p:txBody>
          <a:bodyPr vert="horz" lIns="91098" tIns="45550" rIns="91098" bIns="4555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60469E-95E4-4E80-BD0B-B9DDCFFF4B3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33643" y="1"/>
            <a:ext cx="2933861" cy="495699"/>
          </a:xfrm>
          <a:prstGeom prst="rect">
            <a:avLst/>
          </a:prstGeom>
        </p:spPr>
        <p:txBody>
          <a:bodyPr vert="horz" lIns="91098" tIns="45550" rIns="91098" bIns="4555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D4D6619-05DD-4F21-B5BF-5AB60D54CDC2}" type="datetimeFigureOut">
              <a:rPr lang="cs-CZ"/>
              <a:pPr>
                <a:defRPr/>
              </a:pPr>
              <a:t>15.09.2023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49DA70C4-8BFA-41BE-9B41-76EC6CD68C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98" tIns="45550" rIns="91098" bIns="4555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9F250086-9A42-4B0A-8B75-8A3E6F87CB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437" y="4705151"/>
            <a:ext cx="5416237" cy="4458099"/>
          </a:xfrm>
          <a:prstGeom prst="rect">
            <a:avLst/>
          </a:prstGeom>
        </p:spPr>
        <p:txBody>
          <a:bodyPr vert="horz" lIns="91098" tIns="45550" rIns="91098" bIns="4555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05C00E1-CFD4-4DB0-B6D4-7CF5EE4CFD8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" y="9408708"/>
            <a:ext cx="2933862" cy="495698"/>
          </a:xfrm>
          <a:prstGeom prst="rect">
            <a:avLst/>
          </a:prstGeom>
        </p:spPr>
        <p:txBody>
          <a:bodyPr vert="horz" lIns="91098" tIns="45550" rIns="91098" bIns="4555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EDA5D56-1E38-4AAA-863F-9279D3F346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33643" y="9408708"/>
            <a:ext cx="2933861" cy="495698"/>
          </a:xfrm>
          <a:prstGeom prst="rect">
            <a:avLst/>
          </a:prstGeom>
        </p:spPr>
        <p:txBody>
          <a:bodyPr vert="horz" wrap="square" lIns="91098" tIns="45550" rIns="91098" bIns="455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81C2B84-719A-434E-B6A2-E52B1300459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4847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347BA-9154-4277-8206-CC0ED48ABFBA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984695-0CAF-479B-933A-792C48E08905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80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B9CB4-7F21-417B-948D-41AFDFB1E09E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331F0E-7461-4F51-A323-911FD214D34F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89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5AF72-6ABF-48E3-8D27-543A550E3051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4CA78-0223-4FEF-8842-0FCED5568B07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772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A2C0F-24B1-461A-A135-BD99ADDB5447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2BFB0E-7FC8-4ACD-B256-0D12BDB6D16C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750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EC7A3-92A8-4EED-B3C8-4D9F9D4D36C9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948183-A40B-4CAE-8B48-A17577308FCA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44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C894A-38CD-4C21-B88E-FB7454F14AEF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AB512-79E8-4ADD-8CB8-FBC977A3CBE5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890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976DC-C95D-4D14-95B1-7D789E6D609F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C9DEE4-DC0D-4E28-9060-3F42E4AA6F14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18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D49D8-CD9F-45A5-A4EB-126F162A98CB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55D4B6-6FF7-4FDA-833A-2AA1C0D1DF90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05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99642-5682-4388-A6B1-6E4FBE595D32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FE065A-2272-452C-8C4B-08799AC3F0E6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71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9F7C7-6FA8-4672-913C-52E6423A9348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CD467E-8142-4DB2-9154-38E0E62DA6F6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185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B6E8F-B4CF-478B-874B-6DCC6F2A5E51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28F245-43E7-4D98-A63F-4F9DFBEC7E11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75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>
              <a:sym typeface="MS PGothic" pitchFamily="34" charset="-128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63B65-A245-4A7F-9CA7-3FB4693C476F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02D281-756C-4117-B908-F6EBE54A33B7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748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zh-CN">
                <a:sym typeface="MS PGothic" pitchFamily="34" charset="-128"/>
              </a:rPr>
              <a:t>Kliknutím lze upravit styl.</a:t>
            </a:r>
          </a:p>
        </p:txBody>
      </p:sp>
      <p:sp>
        <p:nvSpPr>
          <p:cNvPr id="1027" name="Zástupný symbol pro text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zh-CN">
                <a:sym typeface="MS PGothic" pitchFamily="34" charset="-128"/>
              </a:rPr>
              <a:t>Kliknutím lze upravit styly předlohy textu.</a:t>
            </a:r>
          </a:p>
          <a:p>
            <a:pPr lvl="1"/>
            <a:r>
              <a:rPr lang="cs-CZ" altLang="zh-CN">
                <a:sym typeface="MS PGothic" pitchFamily="34" charset="-128"/>
              </a:rPr>
              <a:t>Druhá úroveň</a:t>
            </a:r>
          </a:p>
          <a:p>
            <a:pPr lvl="2"/>
            <a:r>
              <a:rPr lang="cs-CZ" altLang="zh-CN">
                <a:sym typeface="MS PGothic" pitchFamily="34" charset="-128"/>
              </a:rPr>
              <a:t>Třetí úroveň</a:t>
            </a:r>
          </a:p>
          <a:p>
            <a:pPr lvl="3"/>
            <a:r>
              <a:rPr lang="cs-CZ" altLang="zh-CN">
                <a:sym typeface="MS PGothic" pitchFamily="34" charset="-128"/>
              </a:rPr>
              <a:t>Čtvrtá úroveň</a:t>
            </a:r>
          </a:p>
          <a:p>
            <a:pPr lvl="4"/>
            <a:r>
              <a:rPr lang="cs-CZ" altLang="zh-CN">
                <a:sym typeface="MS PGothic" pitchFamily="34" charset="-128"/>
              </a:rPr>
              <a:t>Pátá úroveň</a:t>
            </a:r>
          </a:p>
        </p:txBody>
      </p:sp>
      <p:sp>
        <p:nvSpPr>
          <p:cNvPr id="1028" name="Zástupný symbol pro datum 3">
            <a:extLst>
              <a:ext uri="{FF2B5EF4-FFF2-40B4-BE49-F238E27FC236}">
                <a16:creationId xmlns:a16="http://schemas.microsoft.com/office/drawing/2014/main" id="{8D6CC9E8-D445-49AF-BC70-D7758654F5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3F121C9-6DCB-4E17-9CAF-AB30CD1A2353}" type="datetime1">
              <a:rPr lang="en-US" altLang="zh-CN"/>
              <a:pPr>
                <a:defRPr/>
              </a:pPr>
              <a:t>9/15/2023</a:t>
            </a:fld>
            <a:endParaRPr lang="cs-CZ" altLang="zh-CN" sz="1800">
              <a:solidFill>
                <a:schemeClr val="tx1"/>
              </a:solidFill>
            </a:endParaRPr>
          </a:p>
        </p:txBody>
      </p:sp>
      <p:sp>
        <p:nvSpPr>
          <p:cNvPr id="1029" name="Zástupný symbol pro zápatí 4">
            <a:extLst>
              <a:ext uri="{FF2B5EF4-FFF2-40B4-BE49-F238E27FC236}">
                <a16:creationId xmlns:a16="http://schemas.microsoft.com/office/drawing/2014/main" id="{029F077A-08B7-4302-801F-01BB4A5820A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Zástupný symbol pro číslo snímku 5">
            <a:extLst>
              <a:ext uri="{FF2B5EF4-FFF2-40B4-BE49-F238E27FC236}">
                <a16:creationId xmlns:a16="http://schemas.microsoft.com/office/drawing/2014/main" id="{B3B1415D-9E96-4D84-91D9-A3A047B085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196A689-5E70-4CB8-A3C9-0F6B453B27AF}" type="slidenum">
              <a:rPr lang="cs-CZ" altLang="zh-CN"/>
              <a:pPr/>
              <a:t>‹#›</a:t>
            </a:fld>
            <a:endParaRPr lang="cs-CZ" altLang="zh-CN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MS PGothic" pitchFamily="34" charset="-128"/>
        </a:defRPr>
      </a:lvl1pPr>
      <a:lvl2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MS PGothic" pitchFamily="34" charset="-128"/>
        </a:defRPr>
      </a:lvl2pPr>
      <a:lvl3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MS PGothic" pitchFamily="34" charset="-128"/>
        </a:defRPr>
      </a:lvl3pPr>
      <a:lvl4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MS PGothic" pitchFamily="34" charset="-128"/>
        </a:defRPr>
      </a:lvl4pPr>
      <a:lvl5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MS PGothic" pitchFamily="34" charset="-128"/>
        </a:defRPr>
      </a:lvl5pPr>
      <a:lvl6pPr marL="13716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MS PGothic" pitchFamily="34" charset="-128"/>
        </a:defRPr>
      </a:lvl6pPr>
      <a:lvl7pPr marL="18288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MS PGothic" pitchFamily="34" charset="-128"/>
        </a:defRPr>
      </a:lvl7pPr>
      <a:lvl8pPr marL="22860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MS PGothic" pitchFamily="34" charset="-128"/>
        </a:defRPr>
      </a:lvl8pPr>
      <a:lvl9pPr marL="27432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MS PGothic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sym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sym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sym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sym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MS PGothic" pitchFamily="34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MS PGothic" pitchFamily="34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MS PGothic" pitchFamily="34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MS PGothic" pitchFamily="34" charset="-128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-9364" y="1160748"/>
            <a:ext cx="9153364" cy="56972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099" name="Nadpis 2"/>
          <p:cNvSpPr>
            <a:spLocks noGrp="1" noChangeArrowheads="1"/>
          </p:cNvSpPr>
          <p:nvPr>
            <p:ph type="title"/>
          </p:nvPr>
        </p:nvSpPr>
        <p:spPr>
          <a:xfrm>
            <a:off x="-9364" y="3009095"/>
            <a:ext cx="9144000" cy="1692188"/>
          </a:xfrm>
          <a:solidFill>
            <a:srgbClr val="004A93"/>
          </a:solidFill>
        </p:spPr>
        <p:txBody>
          <a:bodyPr/>
          <a:lstStyle/>
          <a:p>
            <a:pPr marL="0" indent="0"/>
            <a:r>
              <a:rPr lang="cs-CZ" alt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40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Aktuální informace</a:t>
            </a:r>
            <a:br>
              <a:rPr lang="cs-CZ" altLang="cs-CZ" sz="40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</a:br>
            <a:r>
              <a:rPr lang="cs-CZ" altLang="cs-CZ" sz="40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VODOVOD a KANALIZACE</a:t>
            </a:r>
            <a:br>
              <a:rPr lang="cs-CZ" altLang="cs-CZ" sz="40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</a:br>
            <a:r>
              <a:rPr lang="cs-CZ" altLang="cs-CZ" sz="40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obec Libež</a:t>
            </a:r>
            <a:r>
              <a:rPr lang="cs-CZ" alt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alt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altLang="cs-CZ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552220" y="6201308"/>
            <a:ext cx="3909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ACC22D"/>
                </a:solidFill>
              </a:rPr>
              <a:t>Libež 3. 3. 2023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844" y="299358"/>
            <a:ext cx="2088232" cy="2419424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7">
            <a:extLst>
              <a:ext uri="{FF2B5EF4-FFF2-40B4-BE49-F238E27FC236}">
                <a16:creationId xmlns:a16="http://schemas.microsoft.com/office/drawing/2014/main" id="{27F6269E-DC16-4D8B-9361-1B55297629AA}"/>
              </a:ext>
            </a:extLst>
          </p:cNvPr>
          <p:cNvSpPr txBox="1">
            <a:spLocks/>
          </p:cNvSpPr>
          <p:nvPr/>
        </p:nvSpPr>
        <p:spPr bwMode="auto">
          <a:xfrm>
            <a:off x="2087724" y="-12737"/>
            <a:ext cx="7056276" cy="1232756"/>
          </a:xfrm>
          <a:prstGeom prst="roundRect">
            <a:avLst>
              <a:gd name="adj" fmla="val 0"/>
            </a:avLst>
          </a:prstGeom>
          <a:solidFill>
            <a:srgbClr val="004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9pPr>
          </a:lstStyle>
          <a:p>
            <a:pPr marL="0" indent="0">
              <a:buNone/>
            </a:pPr>
            <a:r>
              <a:rPr lang="cs-CZ" sz="3600" b="1" dirty="0"/>
              <a:t>Smluvní vztahy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756084" cy="875999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C966C055-78E7-7385-9B9E-C2FC7ACEB87D}"/>
              </a:ext>
            </a:extLst>
          </p:cNvPr>
          <p:cNvSpPr/>
          <p:nvPr/>
        </p:nvSpPr>
        <p:spPr>
          <a:xfrm>
            <a:off x="611560" y="1844824"/>
            <a:ext cx="7920880" cy="4949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952875" algn="l"/>
              </a:tabLst>
            </a:pPr>
            <a:r>
              <a:rPr lang="cs-CZ" sz="16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Dohoda vlastníků provozně souvisejících vodovodů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952875" algn="l"/>
              </a:tabLst>
            </a:pPr>
            <a:r>
              <a:rPr lang="cs-CZ" sz="16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	Obec Tehov – Obec Libež </a:t>
            </a:r>
            <a:endParaRPr lang="cs-CZ" sz="160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952875" algn="l"/>
              </a:tabLst>
            </a:pPr>
            <a:r>
              <a:rPr lang="cs-CZ" sz="16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Smlouva o dodávce pitné vody pro obec Libež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952875" algn="l"/>
              </a:tabLst>
            </a:pPr>
            <a:endParaRPr lang="cs-CZ" sz="1600" b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952875" algn="l"/>
              </a:tabLst>
            </a:pPr>
            <a:r>
              <a:rPr lang="cs-CZ" sz="16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Smlouva o dílo o zajištění servisní činnosti při provozu veřejného vodovodu a kanalizace              v obci Libež s VHS Benešov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952875" algn="l"/>
              </a:tabLst>
            </a:pPr>
            <a:r>
              <a:rPr lang="cs-CZ" sz="16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Smlouva o poskytování služeb zákaznického centra s VHS Benešov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952875" algn="l"/>
              </a:tabLst>
            </a:pPr>
            <a:endParaRPr lang="cs-CZ" sz="1600" b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952875" algn="l"/>
              </a:tabLst>
            </a:pPr>
            <a:r>
              <a:rPr lang="cs-CZ" sz="16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Povolení k provozování – provozovatelem VHI je Obec Libež</a:t>
            </a:r>
            <a:endParaRPr lang="cs-CZ" sz="160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952875" algn="l"/>
              </a:tabLst>
            </a:pPr>
            <a:endParaRPr lang="cs-CZ" sz="1800" dirty="0"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193594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7">
            <a:extLst>
              <a:ext uri="{FF2B5EF4-FFF2-40B4-BE49-F238E27FC236}">
                <a16:creationId xmlns:a16="http://schemas.microsoft.com/office/drawing/2014/main" id="{27F6269E-DC16-4D8B-9361-1B55297629AA}"/>
              </a:ext>
            </a:extLst>
          </p:cNvPr>
          <p:cNvSpPr txBox="1">
            <a:spLocks/>
          </p:cNvSpPr>
          <p:nvPr/>
        </p:nvSpPr>
        <p:spPr bwMode="auto">
          <a:xfrm>
            <a:off x="2087724" y="-12737"/>
            <a:ext cx="7056276" cy="1232756"/>
          </a:xfrm>
          <a:prstGeom prst="roundRect">
            <a:avLst>
              <a:gd name="adj" fmla="val 0"/>
            </a:avLst>
          </a:prstGeom>
          <a:solidFill>
            <a:srgbClr val="004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9pPr>
          </a:lstStyle>
          <a:p>
            <a:pPr marL="0" indent="0">
              <a:buNone/>
            </a:pPr>
            <a:r>
              <a:rPr lang="cs-CZ" sz="3600" b="1" dirty="0"/>
              <a:t>Cena vodné/stočné</a:t>
            </a:r>
          </a:p>
        </p:txBody>
      </p:sp>
      <p:sp>
        <p:nvSpPr>
          <p:cNvPr id="3" name="Obdélník 2"/>
          <p:cNvSpPr/>
          <p:nvPr/>
        </p:nvSpPr>
        <p:spPr>
          <a:xfrm>
            <a:off x="539552" y="2024844"/>
            <a:ext cx="799288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Kalkulace vody předané od obce </a:t>
            </a:r>
            <a:r>
              <a:rPr lang="cs-CZ" sz="16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sz="16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ehov: 	</a:t>
            </a: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27,86 Kč bez DPH</a:t>
            </a:r>
          </a:p>
          <a:p>
            <a:pPr marL="285750" indent="-285750">
              <a:buFontTx/>
              <a:buChar char="-"/>
            </a:pPr>
            <a:endParaRPr lang="cs-CZ" sz="1600" b="1" dirty="0">
              <a:latin typeface="+mn-lt"/>
              <a:cs typeface="Times New Roman" panose="02020603050405020304" pitchFamily="18" charset="0"/>
            </a:endParaRPr>
          </a:p>
          <a:p>
            <a:r>
              <a:rPr lang="cs-CZ" sz="16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Kalkulace vodného a stočného Libež: 	</a:t>
            </a:r>
            <a:r>
              <a:rPr lang="pl-PL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vodné 73,64 Kč bez DPH</a:t>
            </a:r>
          </a:p>
          <a:p>
            <a:r>
              <a:rPr lang="pl-PL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pl-PL" sz="10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			stočné</a:t>
            </a:r>
            <a:r>
              <a:rPr lang="pl-PL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62,00 Kč bez DPH</a:t>
            </a:r>
          </a:p>
          <a:p>
            <a:endParaRPr lang="pl-PL" sz="16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6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l-PL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Do cenové kalkulace jsou zahrnuty roční odhadované náklady na provoz ve výši </a:t>
            </a:r>
            <a:r>
              <a:rPr lang="pl-PL" sz="1600" u="sng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900 tis. Kč</a:t>
            </a:r>
            <a:r>
              <a:rPr lang="pl-PL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(nákup vody, elektrika, servisní služby a práce).</a:t>
            </a:r>
          </a:p>
          <a:p>
            <a:endParaRPr lang="pl-PL" sz="16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6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Vodovodní přípojky </a:t>
            </a:r>
            <a:r>
              <a:rPr lang="pl-PL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pl-PL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probíhá instalace VDM (cca 41 ks osazeno).</a:t>
            </a:r>
          </a:p>
          <a:p>
            <a:endParaRPr lang="pl-PL" sz="16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Kanalizační přípojky – probíhá zprovoznění.</a:t>
            </a:r>
          </a:p>
          <a:p>
            <a:endParaRPr lang="pl-PL" sz="16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Obec vyzývá vlastníky nemovitostí o uvedení kanalizačních přípojek do provozu do </a:t>
            </a:r>
            <a:r>
              <a:rPr lang="pl-PL" sz="1600" b="1" u="sng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31.7.2023. </a:t>
            </a:r>
          </a:p>
          <a:p>
            <a:endParaRPr lang="pl-PL" sz="1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756084" cy="8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590800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7">
            <a:extLst>
              <a:ext uri="{FF2B5EF4-FFF2-40B4-BE49-F238E27FC236}">
                <a16:creationId xmlns:a16="http://schemas.microsoft.com/office/drawing/2014/main" id="{27F6269E-DC16-4D8B-9361-1B55297629AA}"/>
              </a:ext>
            </a:extLst>
          </p:cNvPr>
          <p:cNvSpPr txBox="1">
            <a:spLocks/>
          </p:cNvSpPr>
          <p:nvPr/>
        </p:nvSpPr>
        <p:spPr bwMode="auto">
          <a:xfrm>
            <a:off x="2087724" y="-12737"/>
            <a:ext cx="7056276" cy="1232756"/>
          </a:xfrm>
          <a:prstGeom prst="roundRect">
            <a:avLst>
              <a:gd name="adj" fmla="val 0"/>
            </a:avLst>
          </a:prstGeom>
          <a:solidFill>
            <a:srgbClr val="004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  <a:sym typeface="MS PGothic" pitchFamily="34" charset="-128"/>
              </a:defRPr>
            </a:lvl9pPr>
          </a:lstStyle>
          <a:p>
            <a:pPr marL="0" indent="0">
              <a:buNone/>
            </a:pPr>
            <a:r>
              <a:rPr lang="cs-CZ" sz="3600" b="1" dirty="0"/>
              <a:t>Cena vodné/stočné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9512" y="1287244"/>
            <a:ext cx="8856984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16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Smlouvy odběratelské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Smlouvy o dodávce pitné vody a Smlouvy o odvádění odpadních vod mezi odběrateli a Obcí Libež budou připraveny a rozesílány VHS Benešov během dubna až června.</a:t>
            </a:r>
          </a:p>
          <a:p>
            <a:pPr>
              <a:lnSpc>
                <a:spcPct val="150000"/>
              </a:lnSpc>
            </a:pPr>
            <a:endParaRPr lang="cs-CZ" sz="6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16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Fakturace</a:t>
            </a:r>
            <a:r>
              <a:rPr lang="cs-CZ" sz="16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sz="160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16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 vodné</a:t>
            </a: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dle vodoměru (při montáži nutno vyplnit montážní lístek a dotazník)</a:t>
            </a:r>
          </a:p>
          <a:p>
            <a:pPr>
              <a:lnSpc>
                <a:spcPct val="150000"/>
              </a:lnSpc>
            </a:pPr>
            <a:r>
              <a:rPr lang="cs-CZ" sz="16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 stočné </a:t>
            </a:r>
            <a:r>
              <a:rPr lang="cs-CZ" sz="16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sz="1600" dirty="0" smtClean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bude účtováno dle zákona č. 274/2001 Sb., o vodovodech a kanalizacích pro veřejnou potřebu a o změně některých zákonů (zákon o vodovodech a kanalizacích)</a:t>
            </a:r>
            <a:endParaRPr lang="cs-CZ" sz="16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cs-CZ" sz="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Odečty VDM budou probíhat v </a:t>
            </a:r>
            <a:r>
              <a:rPr lang="cs-CZ" sz="1600" u="sng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březnu</a:t>
            </a: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1600" u="sng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září</a:t>
            </a: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a faktury za vodné budou vystavovány 2x ročně (bez záloh). První odečty a fakturace vodného bude v září 2023.</a:t>
            </a:r>
          </a:p>
          <a:p>
            <a:pPr>
              <a:lnSpc>
                <a:spcPct val="150000"/>
              </a:lnSpc>
            </a:pPr>
            <a:endParaRPr lang="cs-CZ" sz="6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Faktury za stočné budou vystavovány </a:t>
            </a: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2x ročně, a to v </a:t>
            </a:r>
            <a:r>
              <a:rPr lang="cs-CZ" sz="1600" u="sng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červnu</a:t>
            </a: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1600" u="sng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prosinci</a:t>
            </a: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. První fakturace bude za období od 1.7.2023</a:t>
            </a:r>
          </a:p>
          <a:p>
            <a:pPr>
              <a:lnSpc>
                <a:spcPct val="150000"/>
              </a:lnSpc>
            </a:pPr>
            <a:endParaRPr lang="cs-CZ" sz="6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Faktury je v případě zájmu možné vystavovat elektronicky.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60648"/>
            <a:ext cx="756084" cy="87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734833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iv systému Office">
      <a:majorFont>
        <a:latin typeface="Calibri"/>
        <a:ea typeface="SimSun"/>
        <a:cs typeface=""/>
      </a:majorFont>
      <a:minorFont>
        <a:latin typeface="Calibri"/>
        <a:ea typeface="SimSun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157269783</TotalTime>
  <Pages>0</Pages>
  <Words>162</Words>
  <Characters>0</Characters>
  <Application>Microsoft Office PowerPoint</Application>
  <DocSecurity>0</DocSecurity>
  <PresentationFormat>Předvádění na obrazovce (4:3)</PresentationFormat>
  <Lines>0</Lines>
  <Paragraphs>41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1" baseType="lpstr">
      <vt:lpstr>MS PGothic</vt:lpstr>
      <vt:lpstr>SimSun</vt:lpstr>
      <vt:lpstr>Arial</vt:lpstr>
      <vt:lpstr>Calibri</vt:lpstr>
      <vt:lpstr>Open Sans</vt:lpstr>
      <vt:lpstr>Times New Roman</vt:lpstr>
      <vt:lpstr>Motiv systému Office</vt:lpstr>
      <vt:lpstr> Aktuální informace VODOVOD a KANALIZACE obec Libež </vt:lpstr>
      <vt:lpstr>Prezentace aplikace PowerPoint</vt:lpstr>
      <vt:lpstr>Prezentace aplikace PowerPoint</vt:lpstr>
      <vt:lpstr>Prezentace aplikace PowerPoint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VHS Benešov</dc:title>
  <dc:creator>redit_4</dc:creator>
  <cp:lastModifiedBy>David</cp:lastModifiedBy>
  <cp:revision>709</cp:revision>
  <cp:lastPrinted>2023-03-02T13:54:38Z</cp:lastPrinted>
  <dcterms:created xsi:type="dcterms:W3CDTF">2013-05-22T05:17:00Z</dcterms:created>
  <dcterms:modified xsi:type="dcterms:W3CDTF">2023-09-15T11:07:01Z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1033-8.1.0.2948</vt:lpwstr>
  </property>
</Properties>
</file>